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58" r:id="rId5"/>
    <p:sldId id="285" r:id="rId6"/>
    <p:sldId id="286" r:id="rId7"/>
    <p:sldId id="259" r:id="rId8"/>
    <p:sldId id="260" r:id="rId9"/>
    <p:sldId id="261" r:id="rId10"/>
    <p:sldId id="262" r:id="rId11"/>
    <p:sldId id="282" r:id="rId12"/>
    <p:sldId id="263" r:id="rId13"/>
    <p:sldId id="264" r:id="rId14"/>
    <p:sldId id="276" r:id="rId15"/>
    <p:sldId id="271" r:id="rId16"/>
    <p:sldId id="270" r:id="rId17"/>
    <p:sldId id="297" r:id="rId18"/>
    <p:sldId id="303" r:id="rId19"/>
    <p:sldId id="265" r:id="rId20"/>
    <p:sldId id="266" r:id="rId21"/>
    <p:sldId id="267" r:id="rId22"/>
    <p:sldId id="302" r:id="rId23"/>
    <p:sldId id="298" r:id="rId24"/>
    <p:sldId id="300" r:id="rId25"/>
    <p:sldId id="301" r:id="rId26"/>
    <p:sldId id="306" r:id="rId27"/>
    <p:sldId id="307" r:id="rId28"/>
    <p:sldId id="308" r:id="rId29"/>
    <p:sldId id="273" r:id="rId30"/>
    <p:sldId id="304" r:id="rId31"/>
    <p:sldId id="283" r:id="rId32"/>
    <p:sldId id="309" r:id="rId33"/>
    <p:sldId id="310" r:id="rId34"/>
    <p:sldId id="311" r:id="rId35"/>
    <p:sldId id="284" r:id="rId3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53" autoAdjust="0"/>
  </p:normalViewPr>
  <p:slideViewPr>
    <p:cSldViewPr>
      <p:cViewPr varScale="1">
        <p:scale>
          <a:sx n="76" d="100"/>
          <a:sy n="76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1AD80-B986-4B31-A188-40C7C3B59AA4}" type="datetimeFigureOut">
              <a:rPr lang="cs-CZ" smtClean="0"/>
              <a:pPr/>
              <a:t>09.09.2025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1535-45AA-4E7E-B1E0-E27B9D6B2E4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valalova.webnode.cz/plany-uciva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alalova.webnode.cz/rocni-plan-akci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alalova.webnode.cz/skolni-rad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alalova.webnode.cz/pravidla-hodnoceni-/" TargetMode="External"/><Relationship Id="rId4" Type="http://schemas.openxmlformats.org/officeDocument/2006/relationships/hyperlink" Target="https://www.zskopce.cz/ostatni-dokumenty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valalova@zskopce.cz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valalova.webnode.cz/omlouvani-nepritomnosti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valalova.webnode.cz/tridni-fond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187624" y="568313"/>
            <a:ext cx="676875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6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Jak to chodí </a:t>
            </a:r>
          </a:p>
          <a:p>
            <a:pPr algn="ctr"/>
            <a:r>
              <a:rPr lang="cs-CZ" sz="6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v </a:t>
            </a:r>
          </a:p>
          <a:p>
            <a:pPr algn="ctr"/>
            <a:r>
              <a:rPr lang="cs-CZ" sz="6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Kvítečkově </a:t>
            </a:r>
          </a:p>
          <a:p>
            <a:pPr algn="ctr"/>
            <a:endParaRPr lang="cs-CZ" sz="6000" b="1" cap="none" spc="0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627784" y="3429000"/>
            <a:ext cx="56886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dirty="0">
                <a:solidFill>
                  <a:srgbClr val="C00000"/>
                </a:solidFill>
              </a:rPr>
              <a:t>        aneb</a:t>
            </a:r>
          </a:p>
          <a:p>
            <a:r>
              <a:rPr lang="cs-CZ" sz="4800" dirty="0">
                <a:solidFill>
                  <a:srgbClr val="C00000"/>
                </a:solidFill>
              </a:rPr>
              <a:t>VÍTEJTE VE 2. A                                   </a:t>
            </a:r>
          </a:p>
          <a:p>
            <a:r>
              <a:rPr lang="cs-CZ" sz="4800" dirty="0">
                <a:solidFill>
                  <a:srgbClr val="C00000"/>
                </a:solidFill>
              </a:rPr>
              <a:t>    2025/2026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249103" y="293747"/>
            <a:ext cx="67178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SKORO ŽÁDNÉ PŘEVRATNÉ NOVINKY NÁS NEČEKAJÍ. </a:t>
            </a:r>
          </a:p>
          <a:p>
            <a:r>
              <a:rPr lang="cs-CZ" sz="2400" dirty="0"/>
              <a:t>            VŠE POJEDE V ZAJETÝCH KOLEJÍCH.</a:t>
            </a:r>
          </a:p>
        </p:txBody>
      </p:sp>
      <p:pic>
        <p:nvPicPr>
          <p:cNvPr id="5" name="Obrázek 4" descr="Obsah obrázku interiér, zeď, nábytek, stůl&#10;&#10;Obsah generovaný pomocí AI může být nesprávný.">
            <a:extLst>
              <a:ext uri="{FF2B5EF4-FFF2-40B4-BE49-F238E27FC236}">
                <a16:creationId xmlns:a16="http://schemas.microsoft.com/office/drawing/2014/main" id="{8936A268-CBB9-2494-9385-7527EC9905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24744"/>
            <a:ext cx="7560840" cy="5733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940BAD7F-7194-E7C4-BB90-736B1F11BE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B3 L4 | Baamboozle - Baamboozle | The Most Fun Classroom Games!">
            <a:extLst>
              <a:ext uri="{FF2B5EF4-FFF2-40B4-BE49-F238E27FC236}">
                <a16:creationId xmlns:a16="http://schemas.microsoft.com/office/drawing/2014/main" id="{AC97BD13-4FCB-861C-6157-CA6E5AFD4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246" y="1692854"/>
            <a:ext cx="4530629" cy="383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3258B37-947C-E5C1-B296-E2A4A33E2C73}"/>
              </a:ext>
            </a:extLst>
          </p:cNvPr>
          <p:cNvSpPr txBox="1"/>
          <p:nvPr/>
        </p:nvSpPr>
        <p:spPr>
          <a:xfrm>
            <a:off x="1951908" y="692621"/>
            <a:ext cx="2659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PŘÍCHOD DO ŠATNY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EDEAA73-FA6C-DFCE-C02E-662AC8155DA4}"/>
              </a:ext>
            </a:extLst>
          </p:cNvPr>
          <p:cNvSpPr txBox="1"/>
          <p:nvPr/>
        </p:nvSpPr>
        <p:spPr>
          <a:xfrm>
            <a:off x="1938556" y="2196508"/>
            <a:ext cx="28480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PŘÍCHOD DO TŘÍDY</a:t>
            </a:r>
          </a:p>
          <a:p>
            <a:r>
              <a:rPr lang="cs-CZ" dirty="0"/>
              <a:t>   RANNÍ ZPRÁVA/ÚKOL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9C469E3-69CE-B0DB-6573-71AD20B41F25}"/>
              </a:ext>
            </a:extLst>
          </p:cNvPr>
          <p:cNvSpPr txBox="1"/>
          <p:nvPr/>
        </p:nvSpPr>
        <p:spPr>
          <a:xfrm>
            <a:off x="1993268" y="4258694"/>
            <a:ext cx="28480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ZAČÁTEK VYUČOVÁNÍ</a:t>
            </a:r>
          </a:p>
          <a:p>
            <a:r>
              <a:rPr lang="cs-CZ" dirty="0"/>
              <a:t>            RANNÍ KRUH</a:t>
            </a:r>
          </a:p>
        </p:txBody>
      </p:sp>
      <p:pic>
        <p:nvPicPr>
          <p:cNvPr id="1026" name="Picture 2" descr="Quarter to 8 o'clock - Openclipart">
            <a:extLst>
              <a:ext uri="{FF2B5EF4-FFF2-40B4-BE49-F238E27FC236}">
                <a16:creationId xmlns:a16="http://schemas.microsoft.com/office/drawing/2014/main" id="{FE8D6C8A-2926-8084-6AD9-44AFB6A19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52" y="235800"/>
            <a:ext cx="1517555" cy="151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 o'clock - Free vector clipart images on creazilla.com">
            <a:extLst>
              <a:ext uri="{FF2B5EF4-FFF2-40B4-BE49-F238E27FC236}">
                <a16:creationId xmlns:a16="http://schemas.microsoft.com/office/drawing/2014/main" id="{728B97B6-BCC2-E7E8-0951-90F87123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52" y="3753349"/>
            <a:ext cx="1532136" cy="153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 descr="Obsah obrázku hodiny, Nástěnné hodiny, Elektronické hodiny, čas&#10;&#10;Obsah generovaný pomocí AI může být nesprávný.">
            <a:extLst>
              <a:ext uri="{FF2B5EF4-FFF2-40B4-BE49-F238E27FC236}">
                <a16:creationId xmlns:a16="http://schemas.microsoft.com/office/drawing/2014/main" id="{CF69F68D-7DE2-2514-0182-638A7728F3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1" y="1958152"/>
            <a:ext cx="1517555" cy="151755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F98926A-286D-7F61-FD51-40F420C2EFFE}"/>
              </a:ext>
            </a:extLst>
          </p:cNvPr>
          <p:cNvSpPr txBox="1"/>
          <p:nvPr/>
        </p:nvSpPr>
        <p:spPr>
          <a:xfrm>
            <a:off x="1223628" y="5969332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DOPROVÁZET DÍTĚ JEN DO ZÁDVEŘÍ!</a:t>
            </a:r>
          </a:p>
        </p:txBody>
      </p:sp>
    </p:spTree>
    <p:extLst>
      <p:ext uri="{BB962C8B-B14F-4D97-AF65-F5344CB8AC3E}">
        <p14:creationId xmlns:p14="http://schemas.microsoft.com/office/powerpoint/2010/main" val="341579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6054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206227" y="235276"/>
            <a:ext cx="31582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PODLE ČEHO SE UČÍME:</a:t>
            </a:r>
          </a:p>
          <a:p>
            <a:endParaRPr lang="cs-CZ" dirty="0"/>
          </a:p>
          <a:p>
            <a:endParaRPr lang="cs-CZ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FD312C-B0D4-066C-D570-314AC4A6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71" y="692696"/>
            <a:ext cx="1560016" cy="220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C2BFE2B-0F00-D132-3356-312C812D9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558" y="844518"/>
            <a:ext cx="1489596" cy="210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038AC5F-5B3D-4343-9766-202ACA662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15" y="844979"/>
            <a:ext cx="1489596" cy="210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DD56F05-0EFD-6E9C-BEC4-6AB477269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35" y="743005"/>
            <a:ext cx="1566482" cy="22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9C22EB2-CD6B-5E52-4F5F-B03E008A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658" y="2958327"/>
            <a:ext cx="1421016" cy="201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91C13466-48EF-AB61-13D0-8CF719190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84894"/>
            <a:ext cx="1402388" cy="198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CD6BCB6-C396-7E26-B57A-A33DC26CE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114" y="4967328"/>
            <a:ext cx="1327826" cy="187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1DDD2222-6CDA-B174-DBB0-855E7A083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5" y="4835507"/>
            <a:ext cx="1421016" cy="201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6135F912-FBE0-1E4D-18B4-E8041E6B1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807" y="4863155"/>
            <a:ext cx="1401471" cy="198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OVÁ ŠKOLA, s.r.o, nakladatelství učebnic | Brno">
            <a:extLst>
              <a:ext uri="{FF2B5EF4-FFF2-40B4-BE49-F238E27FC236}">
                <a16:creationId xmlns:a16="http://schemas.microsoft.com/office/drawing/2014/main" id="{8AA3F91D-23E3-7997-A4A4-5157BCA0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400" y="3043691"/>
            <a:ext cx="1728920" cy="172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C738B-DF7E-F480-6003-0D4A3A77F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A788AE95-38AC-1785-BC01-B1B0291351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134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A789107-66BC-45D4-BE21-AC5D06E0B4D6}"/>
              </a:ext>
            </a:extLst>
          </p:cNvPr>
          <p:cNvSpPr txBox="1"/>
          <p:nvPr/>
        </p:nvSpPr>
        <p:spPr>
          <a:xfrm>
            <a:off x="1206227" y="235276"/>
            <a:ext cx="31582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PODLE ČEHO SE UČÍME:</a:t>
            </a:r>
          </a:p>
          <a:p>
            <a:endParaRPr lang="cs-CZ" dirty="0"/>
          </a:p>
          <a:p>
            <a:endParaRPr lang="cs-CZ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C83479E-FACB-87DA-4512-41F83A2DD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995" y="796888"/>
            <a:ext cx="1937519" cy="272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FFBEF10-E9F2-D440-C371-FA0AB7C9E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628" y="776791"/>
            <a:ext cx="3852895" cy="548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BDED0-3B9B-89B3-8BA6-2AAF6A52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EAE35E8D-4822-F6FD-063F-4B2C4A7FE4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134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B44F086-B82B-BF72-08D3-964AEC27CBE8}"/>
              </a:ext>
            </a:extLst>
          </p:cNvPr>
          <p:cNvSpPr txBox="1"/>
          <p:nvPr/>
        </p:nvSpPr>
        <p:spPr>
          <a:xfrm>
            <a:off x="1206227" y="235276"/>
            <a:ext cx="54144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CO ZŮSTÁVÁ DOMA/NENOSÍ SE DO ŠKOLY:</a:t>
            </a:r>
          </a:p>
          <a:p>
            <a:endParaRPr lang="cs-CZ" dirty="0"/>
          </a:p>
          <a:p>
            <a:endParaRPr lang="cs-CZ" sz="2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9A486A2-E735-69EB-ADB9-0E543BC58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5"/>
          <a:stretch>
            <a:fillRect/>
          </a:stretch>
        </p:blipFill>
        <p:spPr bwMode="auto">
          <a:xfrm>
            <a:off x="2627784" y="692696"/>
            <a:ext cx="502480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477207-C1E2-071E-EFBB-5BB741F18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96444"/>
            <a:ext cx="2160240" cy="305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BDBC0A6-7E88-4A24-2F32-F0056F79D1BD}"/>
              </a:ext>
            </a:extLst>
          </p:cNvPr>
          <p:cNvSpPr txBox="1"/>
          <p:nvPr/>
        </p:nvSpPr>
        <p:spPr>
          <a:xfrm rot="19735860">
            <a:off x="860368" y="1169507"/>
            <a:ext cx="3534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Zde se píše, kreslí …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4912430-ED8C-7338-994D-9C3886C38683}"/>
              </a:ext>
            </a:extLst>
          </p:cNvPr>
          <p:cNvSpPr txBox="1"/>
          <p:nvPr/>
        </p:nvSpPr>
        <p:spPr>
          <a:xfrm>
            <a:off x="3563888" y="3633847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Zde nic nepsat, na konci roku se vrací zpět.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60549A8-8F4B-B482-A7C7-2AE8C03BAF92}"/>
              </a:ext>
            </a:extLst>
          </p:cNvPr>
          <p:cNvSpPr txBox="1"/>
          <p:nvPr/>
        </p:nvSpPr>
        <p:spPr>
          <a:xfrm>
            <a:off x="3382714" y="5872439"/>
            <a:ext cx="48064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Ostatní pracovní učebnice se budou zase brát </a:t>
            </a:r>
          </a:p>
          <a:p>
            <a:r>
              <a:rPr lang="cs-CZ" b="1" dirty="0">
                <a:solidFill>
                  <a:srgbClr val="FF0000"/>
                </a:solidFill>
              </a:rPr>
              <a:t>domů k nahlédnutí v pátek.</a:t>
            </a:r>
          </a:p>
          <a:p>
            <a:r>
              <a:rPr lang="cs-CZ" b="1" dirty="0">
                <a:solidFill>
                  <a:srgbClr val="FF0000"/>
                </a:solidFill>
              </a:rPr>
              <a:t>Písanka pravděpodobně ten stejný den po psaní.</a:t>
            </a:r>
          </a:p>
        </p:txBody>
      </p:sp>
    </p:spTree>
    <p:extLst>
      <p:ext uri="{BB962C8B-B14F-4D97-AF65-F5344CB8AC3E}">
        <p14:creationId xmlns:p14="http://schemas.microsoft.com/office/powerpoint/2010/main" val="368615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512"/>
              </p:ext>
            </p:extLst>
          </p:nvPr>
        </p:nvGraphicFramePr>
        <p:xfrm>
          <a:off x="1259632" y="188640"/>
          <a:ext cx="6696744" cy="661601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1874486291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1396550469"/>
                    </a:ext>
                  </a:extLst>
                </a:gridCol>
              </a:tblGrid>
              <a:tr h="824818">
                <a:tc gridSpan="2">
                  <a:txBody>
                    <a:bodyPr/>
                    <a:lstStyle/>
                    <a:p>
                      <a:r>
                        <a:rPr lang="cs-CZ" sz="4000" dirty="0"/>
                        <a:t>          MĚSÍČNÍ TÉMATA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6583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ZÁŘÍ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aseline="0" dirty="0"/>
                        <a:t>ŠKOLA/DOPRAVNÍ VÝCHOVA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5555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ŘÍJEN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aseline="0" dirty="0"/>
                        <a:t>PODZIM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90027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LISTOPAD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RODINA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3177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PROSINEC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ZIMA - VÁNOCE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5841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LEDEN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5002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ÚNOR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ČLOVĚK/JARO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21749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BŘEZEN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JARO/ VELIKONOCE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22538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DUBEN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JARO/ČAS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1742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KVĚTEN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DOMOV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4602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cs-CZ" sz="3200" dirty="0"/>
                        <a:t>ČERVEN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LÉTO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8162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115616" y="188640"/>
            <a:ext cx="2194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CO SE BUDEME UČIT: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867889"/>
              </p:ext>
            </p:extLst>
          </p:nvPr>
        </p:nvGraphicFramePr>
        <p:xfrm>
          <a:off x="1107765" y="557972"/>
          <a:ext cx="6992626" cy="621792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456123">
                  <a:extLst>
                    <a:ext uri="{9D8B030D-6E8A-4147-A177-3AD203B41FA5}">
                      <a16:colId xmlns:a16="http://schemas.microsoft.com/office/drawing/2014/main" val="3549751330"/>
                    </a:ext>
                  </a:extLst>
                </a:gridCol>
                <a:gridCol w="4536503">
                  <a:extLst>
                    <a:ext uri="{9D8B030D-6E8A-4147-A177-3AD203B41FA5}">
                      <a16:colId xmlns:a16="http://schemas.microsoft.com/office/drawing/2014/main" val="176861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2000" dirty="0"/>
                        <a:t>PŘEDMĚT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UČIVO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0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dirty="0"/>
                        <a:t>ČESKÝ JAZYK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● DĚLENÍ</a:t>
                      </a:r>
                      <a:r>
                        <a:rPr lang="cs-CZ" sz="2000" baseline="0" dirty="0"/>
                        <a:t> SLOV NA SLABIKY</a:t>
                      </a:r>
                    </a:p>
                    <a:p>
                      <a:r>
                        <a:rPr lang="cs-CZ" sz="2000" dirty="0"/>
                        <a:t>● DRUHY</a:t>
                      </a:r>
                      <a:r>
                        <a:rPr lang="cs-CZ" sz="2000" baseline="0" dirty="0"/>
                        <a:t> VĚT</a:t>
                      </a:r>
                    </a:p>
                    <a:p>
                      <a:r>
                        <a:rPr lang="cs-CZ" sz="2000" dirty="0"/>
                        <a:t>● SLOVO</a:t>
                      </a:r>
                      <a:r>
                        <a:rPr lang="cs-CZ" sz="2000" baseline="0" dirty="0"/>
                        <a:t> NADŘAZENÉ / PODŘAZENÉ</a:t>
                      </a:r>
                    </a:p>
                    <a:p>
                      <a:r>
                        <a:rPr lang="cs-CZ" sz="2000" dirty="0"/>
                        <a:t>● SLOVA</a:t>
                      </a:r>
                      <a:r>
                        <a:rPr lang="cs-CZ" sz="2000" baseline="0" dirty="0"/>
                        <a:t> OPAČNÉHO, STEJNÉHO </a:t>
                      </a:r>
                    </a:p>
                    <a:p>
                      <a:r>
                        <a:rPr lang="cs-CZ" sz="2000" baseline="0" dirty="0"/>
                        <a:t>    VÝZNAMU; VÍCEVÝZNAMOVÁ SLOVA</a:t>
                      </a:r>
                    </a:p>
                    <a:p>
                      <a:r>
                        <a:rPr lang="cs-CZ" sz="2000" dirty="0"/>
                        <a:t>● PSANÍ</a:t>
                      </a:r>
                      <a:r>
                        <a:rPr lang="cs-CZ" sz="2000" baseline="0" dirty="0"/>
                        <a:t> U, Ú, Ů</a:t>
                      </a:r>
                    </a:p>
                    <a:p>
                      <a:r>
                        <a:rPr lang="cs-CZ" sz="2000" dirty="0"/>
                        <a:t>● TVRDÉ</a:t>
                      </a:r>
                      <a:r>
                        <a:rPr lang="cs-CZ" sz="2000" baseline="0" dirty="0"/>
                        <a:t> A MĚKKÉ SOUHLÁSKY</a:t>
                      </a:r>
                    </a:p>
                    <a:p>
                      <a:r>
                        <a:rPr lang="cs-CZ" sz="2000" dirty="0"/>
                        <a:t>● DĚ,</a:t>
                      </a:r>
                      <a:r>
                        <a:rPr lang="cs-CZ" sz="2000" baseline="0" dirty="0"/>
                        <a:t> TĚ, NĚ, BĚ, PĚ, VĚ, MĚ</a:t>
                      </a:r>
                    </a:p>
                    <a:p>
                      <a:r>
                        <a:rPr lang="cs-CZ" sz="2000" dirty="0"/>
                        <a:t>● ABECEDA</a:t>
                      </a:r>
                    </a:p>
                    <a:p>
                      <a:r>
                        <a:rPr lang="cs-CZ" sz="2000" dirty="0"/>
                        <a:t>● VLASTNÍ</a:t>
                      </a:r>
                      <a:r>
                        <a:rPr lang="cs-CZ" sz="2000" baseline="0" dirty="0"/>
                        <a:t> JMÉNA</a:t>
                      </a:r>
                    </a:p>
                    <a:p>
                      <a:r>
                        <a:rPr lang="cs-CZ" sz="2000" dirty="0"/>
                        <a:t>● PÁROVÉ</a:t>
                      </a:r>
                      <a:r>
                        <a:rPr lang="cs-CZ" sz="2000" baseline="0" dirty="0"/>
                        <a:t> SOUHLÁSKY</a:t>
                      </a:r>
                    </a:p>
                    <a:p>
                      <a:r>
                        <a:rPr lang="cs-CZ" sz="2000" dirty="0"/>
                        <a:t>● SLOVNÍ</a:t>
                      </a:r>
                      <a:r>
                        <a:rPr lang="cs-CZ" sz="2000" baseline="0" dirty="0"/>
                        <a:t> DRUHY</a:t>
                      </a:r>
                    </a:p>
                    <a:p>
                      <a:r>
                        <a:rPr lang="cs-CZ" sz="2000" dirty="0"/>
                        <a:t>● PODSTATNÁ</a:t>
                      </a:r>
                      <a:r>
                        <a:rPr lang="cs-CZ" sz="2000" baseline="0" dirty="0"/>
                        <a:t> JMÉNA, SLOVESA,   </a:t>
                      </a:r>
                    </a:p>
                    <a:p>
                      <a:r>
                        <a:rPr lang="cs-CZ" sz="2000" baseline="0" dirty="0"/>
                        <a:t>    PŘEDLOŽKY, SPOJKY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5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dirty="0"/>
                        <a:t>MATEMATIKA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● SČÍTÁNÍ A ODČÍTÁNÍ DO 20 S PŘECHODEM</a:t>
                      </a:r>
                    </a:p>
                    <a:p>
                      <a:r>
                        <a:rPr lang="cs-CZ" sz="1800" dirty="0"/>
                        <a:t>● SČÍTÁNÍ  A ODČÍTÁNÍ DO 100</a:t>
                      </a:r>
                    </a:p>
                    <a:p>
                      <a:r>
                        <a:rPr lang="cs-CZ" sz="1800" dirty="0"/>
                        <a:t>● NÁSOBENÍ</a:t>
                      </a:r>
                      <a:r>
                        <a:rPr lang="cs-CZ" sz="1800" baseline="0" dirty="0"/>
                        <a:t> A DĚLENÍ  0-10</a:t>
                      </a:r>
                    </a:p>
                    <a:p>
                      <a:r>
                        <a:rPr lang="cs-CZ" sz="1800" dirty="0"/>
                        <a:t>● GEOMETRIE</a:t>
                      </a:r>
                    </a:p>
                    <a:p>
                      <a:r>
                        <a:rPr lang="cs-CZ" sz="1800" dirty="0"/>
                        <a:t>● JEDNOTKY</a:t>
                      </a:r>
                      <a:r>
                        <a:rPr lang="cs-CZ" sz="1800" baseline="0" dirty="0"/>
                        <a:t> HMOTNOSTI, DÉLKY A OBJEMU</a:t>
                      </a:r>
                      <a:endParaRPr lang="cs-CZ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454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292041"/>
              </p:ext>
            </p:extLst>
          </p:nvPr>
        </p:nvGraphicFramePr>
        <p:xfrm>
          <a:off x="1075687" y="188640"/>
          <a:ext cx="6992626" cy="674674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456123">
                  <a:extLst>
                    <a:ext uri="{9D8B030D-6E8A-4147-A177-3AD203B41FA5}">
                      <a16:colId xmlns:a16="http://schemas.microsoft.com/office/drawing/2014/main" val="3549751330"/>
                    </a:ext>
                  </a:extLst>
                </a:gridCol>
                <a:gridCol w="4536503">
                  <a:extLst>
                    <a:ext uri="{9D8B030D-6E8A-4147-A177-3AD203B41FA5}">
                      <a16:colId xmlns:a16="http://schemas.microsoft.com/office/drawing/2014/main" val="1768619054"/>
                    </a:ext>
                  </a:extLst>
                </a:gridCol>
              </a:tblGrid>
              <a:tr h="407006">
                <a:tc>
                  <a:txBody>
                    <a:bodyPr/>
                    <a:lstStyle/>
                    <a:p>
                      <a:r>
                        <a:rPr lang="cs-CZ" sz="2000" dirty="0"/>
                        <a:t>PŘEDMĚT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UČIVO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00416"/>
                  </a:ext>
                </a:extLst>
              </a:tr>
              <a:tr h="3566063">
                <a:tc>
                  <a:txBody>
                    <a:bodyPr/>
                    <a:lstStyle/>
                    <a:p>
                      <a:r>
                        <a:rPr lang="cs-CZ" sz="2400" dirty="0"/>
                        <a:t>PRVOUKA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● </a:t>
                      </a:r>
                      <a:r>
                        <a:rPr lang="cs-CZ" sz="1800" dirty="0"/>
                        <a:t>ŠKOLA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DOPRAVNÍ VÝCHOVA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PODZIM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RODINA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ADVENT</a:t>
                      </a:r>
                      <a:r>
                        <a:rPr lang="cs-CZ" sz="1800" baseline="0" dirty="0"/>
                        <a:t> / VÁNOCE </a:t>
                      </a:r>
                    </a:p>
                    <a:p>
                      <a:r>
                        <a:rPr lang="cs-CZ" sz="1800" dirty="0"/>
                        <a:t>● ZIMA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ČLOVĚK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JARO</a:t>
                      </a:r>
                    </a:p>
                    <a:p>
                      <a:r>
                        <a:rPr lang="cs-CZ" sz="1800" dirty="0"/>
                        <a:t>● ČAS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DOMOV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LÉTO</a:t>
                      </a:r>
                      <a:endParaRPr lang="cs-CZ" sz="1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58511"/>
                  </a:ext>
                </a:extLst>
              </a:tr>
              <a:tr h="2696291">
                <a:tc>
                  <a:txBody>
                    <a:bodyPr/>
                    <a:lstStyle/>
                    <a:p>
                      <a:r>
                        <a:rPr lang="cs-CZ" sz="2400" dirty="0"/>
                        <a:t>ANGLICKÝ</a:t>
                      </a:r>
                      <a:r>
                        <a:rPr lang="cs-CZ" sz="2400" baseline="0" dirty="0"/>
                        <a:t> JAZYK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● JÁ A MOJI PŘÁTELÉ</a:t>
                      </a:r>
                    </a:p>
                    <a:p>
                      <a:r>
                        <a:rPr lang="cs-CZ" sz="1800" dirty="0"/>
                        <a:t>● OBLEČENÍ A BARVY</a:t>
                      </a:r>
                    </a:p>
                    <a:p>
                      <a:r>
                        <a:rPr lang="cs-CZ" sz="1800" dirty="0"/>
                        <a:t>● KONÍČKY A SCHOPNOSTI</a:t>
                      </a:r>
                      <a:endParaRPr lang="cs-CZ" sz="1800" baseline="0" dirty="0"/>
                    </a:p>
                    <a:p>
                      <a:r>
                        <a:rPr lang="cs-CZ" sz="1800" dirty="0"/>
                        <a:t>● DŮM,</a:t>
                      </a:r>
                      <a:r>
                        <a:rPr lang="cs-CZ" sz="1800" baseline="0" dirty="0"/>
                        <a:t> MÍSTNOSTI V DOMĚ, PŘEDLOŽKY</a:t>
                      </a:r>
                      <a:endParaRPr lang="cs-CZ" sz="1800" dirty="0"/>
                    </a:p>
                    <a:p>
                      <a:r>
                        <a:rPr lang="cs-CZ" sz="1800" dirty="0"/>
                        <a:t>● JÍDLO, NÁPOJE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● RODINA, POPIS OSOB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● ORIENTACE V PROSTORU (KRAJINĚ)</a:t>
                      </a:r>
                      <a:endParaRPr lang="cs-CZ" sz="1800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● ZVÍŘATA A JEJICH POPIS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● EXTRA LEKCE: </a:t>
                      </a:r>
                      <a:r>
                        <a:rPr lang="cs-CZ" sz="1400" dirty="0"/>
                        <a:t>HALLOWEEN, VÁNOCE, VELIKONOCE,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                                      LÉTO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454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331640" y="260648"/>
            <a:ext cx="5396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PODROBNÉ PLÁNY UČIVA NALEZNETE NA:</a:t>
            </a:r>
          </a:p>
          <a:p>
            <a:endParaRPr lang="cs-CZ" sz="2400" dirty="0"/>
          </a:p>
        </p:txBody>
      </p:sp>
      <p:sp>
        <p:nvSpPr>
          <p:cNvPr id="5" name="Obdélník 4"/>
          <p:cNvSpPr/>
          <p:nvPr/>
        </p:nvSpPr>
        <p:spPr>
          <a:xfrm>
            <a:off x="1403648" y="692696"/>
            <a:ext cx="4086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"/>
              </a:rPr>
              <a:t>https://valalova.webnode.cz/plany-uciva/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E4B7244-DE67-CD5F-5570-227E8CD08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05"/>
          <a:stretch>
            <a:fillRect/>
          </a:stretch>
        </p:blipFill>
        <p:spPr>
          <a:xfrm>
            <a:off x="665744" y="1145757"/>
            <a:ext cx="4266296" cy="333005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1A5E6EC-7F81-32F4-577F-4D056F4C0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4489921"/>
            <a:ext cx="3456384" cy="21846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267744" y="188640"/>
            <a:ext cx="3459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/>
              <a:t>ROČNÍ PLÁN AKCÍ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187624" y="908720"/>
            <a:ext cx="2796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Najdete ho na stránce třídy:</a:t>
            </a:r>
          </a:p>
        </p:txBody>
      </p:sp>
      <p:sp>
        <p:nvSpPr>
          <p:cNvPr id="6" name="Obdélník 5"/>
          <p:cNvSpPr/>
          <p:nvPr/>
        </p:nvSpPr>
        <p:spPr>
          <a:xfrm>
            <a:off x="1259632" y="1484784"/>
            <a:ext cx="4404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https://valalova.webnode.cz/rocni-plan-akci/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8899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187624" y="188640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CO NOSIT V AKTOVCE?</a:t>
            </a:r>
            <a:endParaRPr lang="cs-CZ" sz="4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0644" y="994670"/>
            <a:ext cx="1411580" cy="201167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13244">
            <a:off x="1177693" y="4273169"/>
            <a:ext cx="2209800" cy="2066925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3691934" y="3736767"/>
            <a:ext cx="5272553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tužka č. 2        </a:t>
            </a:r>
            <a:endParaRPr lang="cs-CZ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tužka č. 3        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pastelky (mohou být zvlášť)</a:t>
            </a:r>
            <a:endParaRPr lang="cs-CZ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nůžky</a:t>
            </a:r>
            <a:endParaRPr lang="cs-CZ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lepidlo v tubičce</a:t>
            </a:r>
            <a:endParaRPr lang="cs-CZ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guma</a:t>
            </a:r>
            <a:endParaRPr lang="cs-CZ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cs-CZ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fixy na mazací tabulku</a:t>
            </a:r>
            <a:endParaRPr lang="cs-CZ" sz="16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hadřík na mazací tabulku (může se nechávat v lavici)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-450215" algn="l"/>
              </a:tabLst>
            </a:pPr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cs-CZ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- TORNÁDO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91289" y="129118"/>
            <a:ext cx="1483355" cy="1835772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20E3D82-FFE3-BA08-14B9-CBAE4A58D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4487" y="982027"/>
            <a:ext cx="1854145" cy="267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7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2"/>
            <a:ext cx="9144000" cy="68580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187624" y="188640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CO BUDE NĚKDY V AKTOVCE?</a:t>
            </a:r>
            <a:endParaRPr lang="cs-CZ" sz="4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971600" y="1196752"/>
            <a:ext cx="69127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Arial Black" panose="020B0A04020102020204" pitchFamily="34" charset="0"/>
              </a:rPr>
              <a:t>●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NĚKDY BUDE V TĚCHTO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   DESKÁCH ZADÁN DOMÁCÍ ÚKOL</a:t>
            </a:r>
          </a:p>
          <a:p>
            <a:endParaRPr lang="cs-CZ" dirty="0">
              <a:latin typeface="Arial Black" panose="020B0A04020102020204" pitchFamily="34" charset="0"/>
            </a:endParaRPr>
          </a:p>
          <a:p>
            <a:endParaRPr lang="cs-CZ" dirty="0">
              <a:latin typeface="Arial Black" panose="020B0A04020102020204" pitchFamily="34" charset="0"/>
            </a:endParaRPr>
          </a:p>
          <a:p>
            <a:endParaRPr lang="cs-CZ" dirty="0">
              <a:latin typeface="Arial Black" panose="020B0A04020102020204" pitchFamily="34" charset="0"/>
            </a:endParaRPr>
          </a:p>
          <a:p>
            <a:endParaRPr lang="cs-CZ" dirty="0">
              <a:latin typeface="Arial Black" panose="020B0A04020102020204" pitchFamily="34" charset="0"/>
            </a:endParaRPr>
          </a:p>
          <a:p>
            <a:endParaRPr lang="cs-CZ" dirty="0">
              <a:latin typeface="Arial Black" panose="020B0A0402010202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● NĚKDY BUDOU SLOUPEČKY ZA ÚKOL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● NĚKDY SE DOMŮ PRO KONTROLU PONESE PÍSANKA NEBO SEŠITY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C4488E2-E26E-48E3-2BD8-E485452FC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217" y="859934"/>
            <a:ext cx="1610605" cy="222668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2FB97D2-E774-BE55-D215-DBB8B034C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091" y="3573016"/>
            <a:ext cx="2425438" cy="156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63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flowers-border-powerpoint-templates.jpg">
            <a:extLst>
              <a:ext uri="{FF2B5EF4-FFF2-40B4-BE49-F238E27FC236}">
                <a16:creationId xmlns:a16="http://schemas.microsoft.com/office/drawing/2014/main" id="{66BA58E1-301A-73EE-1704-D71E323FA6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749520" y="256292"/>
            <a:ext cx="3238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/>
              <a:t>LADY A JEJÍ DENÍK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25601" y="1257570"/>
            <a:ext cx="3772058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350" dirty="0"/>
              <a:t>NA VÍKEND BUDE LADY PUTOVAT K VÁM.</a:t>
            </a:r>
          </a:p>
          <a:p>
            <a:r>
              <a:rPr lang="cs-CZ" sz="1350" dirty="0"/>
              <a:t>PROSÍM O JEDNODUCHÝ ZÁPIS, CO U VÁS PROŽILA.</a:t>
            </a:r>
          </a:p>
          <a:p>
            <a:endParaRPr lang="cs-CZ" sz="1350" dirty="0"/>
          </a:p>
          <a:p>
            <a:endParaRPr lang="cs-CZ" sz="1350" dirty="0"/>
          </a:p>
          <a:p>
            <a:endParaRPr lang="cs-CZ" sz="1350" dirty="0"/>
          </a:p>
        </p:txBody>
      </p:sp>
      <p:sp>
        <p:nvSpPr>
          <p:cNvPr id="5" name="TextovéPole 4"/>
          <p:cNvSpPr txBox="1"/>
          <p:nvPr/>
        </p:nvSpPr>
        <p:spPr>
          <a:xfrm rot="19498714">
            <a:off x="13312" y="2979874"/>
            <a:ext cx="38165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000" dirty="0">
                <a:solidFill>
                  <a:srgbClr val="C00000"/>
                </a:solidFill>
              </a:rPr>
              <a:t>ZAČÍNÁME OD 19. ZÁŘÍ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043607" y="5740795"/>
            <a:ext cx="37388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O NÁVŠTĚVU LADY BUDEME LOSOVAT.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43608" y="6199061"/>
            <a:ext cx="37388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V PONDĚLÍ SE LADY VRACÍ ZPĚT DO ŠKOLY.</a:t>
            </a:r>
          </a:p>
          <a:p>
            <a:r>
              <a:rPr lang="cs-CZ" sz="1350" dirty="0"/>
              <a:t>DENÍK PROSÍM NEJPOZDĚJI DO STŘEDY.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2E8FCAB-D9E0-556E-5EB4-EE518FE1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589" y="548680"/>
            <a:ext cx="39554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9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259632" y="184564"/>
            <a:ext cx="5782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VE TŘÍDĚ MÁME I DESKY NA PRACOVNÍ LISTY</a:t>
            </a:r>
          </a:p>
        </p:txBody>
      </p:sp>
      <p:pic>
        <p:nvPicPr>
          <p:cNvPr id="7" name="Obrázek 6" descr="Obsah obrázku text, Papírový výrobek, papír, skica&#10;&#10;Obsah generovaný pomocí AI může být nesprávný.">
            <a:extLst>
              <a:ext uri="{FF2B5EF4-FFF2-40B4-BE49-F238E27FC236}">
                <a16:creationId xmlns:a16="http://schemas.microsoft.com/office/drawing/2014/main" id="{D981A5D3-3F13-C64C-7C4A-3B7FD14EE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0"/>
            <a:ext cx="665905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11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259632" y="47667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SEZNÁMENÍ SE ŠKOLNÍM A KLASIFIKAČNÍM </a:t>
            </a:r>
            <a:br>
              <a:rPr lang="cs-CZ" sz="2800" dirty="0"/>
            </a:br>
            <a:r>
              <a:rPr lang="cs-CZ" sz="2800" dirty="0"/>
              <a:t>                 ŘÁDEM NAŠÍ ŠKOLY:</a:t>
            </a:r>
          </a:p>
        </p:txBody>
      </p:sp>
      <p:sp>
        <p:nvSpPr>
          <p:cNvPr id="5" name="Obdélník 4"/>
          <p:cNvSpPr/>
          <p:nvPr/>
        </p:nvSpPr>
        <p:spPr>
          <a:xfrm>
            <a:off x="1005341" y="3858547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SEZNÁMENÍ S HODNOCENÍM V KVÍTEČKOVĚ:</a:t>
            </a:r>
          </a:p>
        </p:txBody>
      </p:sp>
      <p:sp>
        <p:nvSpPr>
          <p:cNvPr id="6" name="Obdélník 5"/>
          <p:cNvSpPr/>
          <p:nvPr/>
        </p:nvSpPr>
        <p:spPr>
          <a:xfrm>
            <a:off x="1547664" y="1772816"/>
            <a:ext cx="393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https://valalova.webnode.cz/skolni-rad/</a:t>
            </a:r>
            <a:endParaRPr lang="cs-CZ" dirty="0"/>
          </a:p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1547664" y="2276872"/>
            <a:ext cx="4384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4"/>
              </a:rPr>
              <a:t>https://www.zskopce.cz/ostatni-dokumenty/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1554529" y="4497691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5"/>
              </a:rPr>
              <a:t>https://valalova.webnode.cz/pravidla-hodnoceni-/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514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DA45E37-C18E-EAE1-AD7F-021EBFDA00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15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flowers-border-powerpoint-templates.jpg">
            <a:extLst>
              <a:ext uri="{FF2B5EF4-FFF2-40B4-BE49-F238E27FC236}">
                <a16:creationId xmlns:a16="http://schemas.microsoft.com/office/drawing/2014/main" id="{2D9E5F3B-FC00-A982-019B-47C0F2FA2E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38BB97A-35F5-4825-BD2A-E586E0399B10}"/>
              </a:ext>
            </a:extLst>
          </p:cNvPr>
          <p:cNvSpPr txBox="1"/>
          <p:nvPr/>
        </p:nvSpPr>
        <p:spPr>
          <a:xfrm>
            <a:off x="1547664" y="332656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ELEKTRONICKÁ ŽÁKOVSKÁ KNÍŽKA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09DBEEF-568D-4C04-9CFC-B2DF07C1BB3A}"/>
              </a:ext>
            </a:extLst>
          </p:cNvPr>
          <p:cNvSpPr txBox="1"/>
          <p:nvPr/>
        </p:nvSpPr>
        <p:spPr>
          <a:xfrm>
            <a:off x="1043608" y="1484784"/>
            <a:ext cx="690465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cs-CZ" sz="2100" dirty="0"/>
              <a:t>JE NEJDŮLEŽITĚJŠÍ ŽÁKOVSKÝ DOKUMENT</a:t>
            </a:r>
          </a:p>
          <a:p>
            <a:endParaRPr lang="cs-CZ" sz="2100" dirty="0"/>
          </a:p>
          <a:p>
            <a:pPr marL="342900" indent="-342900">
              <a:buFontTx/>
              <a:buChar char="-"/>
            </a:pPr>
            <a:r>
              <a:rPr lang="cs-CZ" sz="2100" dirty="0"/>
              <a:t>jedná se o základní komunikační prostředek školy a </a:t>
            </a:r>
          </a:p>
          <a:p>
            <a:r>
              <a:rPr lang="cs-CZ" sz="2100" dirty="0"/>
              <a:t>     zákonných zástupců žáků</a:t>
            </a:r>
          </a:p>
          <a:p>
            <a:endParaRPr lang="cs-CZ" sz="2100" dirty="0"/>
          </a:p>
          <a:p>
            <a:pPr marL="342900" indent="-342900">
              <a:buFontTx/>
              <a:buChar char="-"/>
            </a:pPr>
            <a:r>
              <a:rPr lang="cs-CZ" sz="2100" dirty="0"/>
              <a:t>MÍT SVŮJ ÚČET AKTIVNÍ !!! Pokud potřebujete nové heslo, udělejte do prezence H a pan učitel Malach Vám zašle nové. Pokud nejste na schůzce, napište mi.</a:t>
            </a:r>
          </a:p>
          <a:p>
            <a:endParaRPr lang="cs-CZ" sz="2100" dirty="0"/>
          </a:p>
          <a:p>
            <a:r>
              <a:rPr lang="cs-CZ" dirty="0"/>
              <a:t>NAŠE PAPÍROVÁ ŽÁKOVSKÁ je jen pro nás a hlavně pro děti, aby ty známky viděly a postupně zvládaly formativní sebehodnocení, které se ve vzdělávání stále více prosazuje.</a:t>
            </a:r>
          </a:p>
        </p:txBody>
      </p:sp>
    </p:spTree>
    <p:extLst>
      <p:ext uri="{BB962C8B-B14F-4D97-AF65-F5344CB8AC3E}">
        <p14:creationId xmlns:p14="http://schemas.microsoft.com/office/powerpoint/2010/main" val="3072717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287524" y="476672"/>
            <a:ext cx="8568952" cy="5517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sz="2800" kern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OMLOUVÁNÍ NEPŘÍTOMNOSTI</a:t>
            </a:r>
          </a:p>
          <a:p>
            <a:pPr>
              <a:spcAft>
                <a:spcPts val="1000"/>
              </a:spcAf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• 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Nepřítomnost dítěte ve škole je nutno neprodleně oznámit třídnímu učiteli</a:t>
            </a:r>
          </a:p>
          <a:p>
            <a:pPr>
              <a:spcAft>
                <a:spcPts val="1000"/>
              </a:spcAft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a do tří dnů písemně  sdělit její důvod s předpokládanou délkou.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• 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Omlouvat nepřítomnost můžete: </a:t>
            </a:r>
          </a:p>
          <a:p>
            <a:pPr>
              <a:spcAft>
                <a:spcPts val="1000"/>
              </a:spcAft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e-žákovská</a:t>
            </a:r>
          </a:p>
          <a:p>
            <a:pPr>
              <a:spcAft>
                <a:spcPts val="1000"/>
              </a:spcAft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telefonicky -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568 606 111 (kabinet)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?????</a:t>
            </a:r>
          </a:p>
          <a:p>
            <a:pPr>
              <a:spcAft>
                <a:spcPts val="1000"/>
              </a:spcAft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e-mailem - 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valalova@zskopce.cz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1000"/>
              </a:spcAft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nebo SMS na soukromé číslo (děti jej mají zapsáno v ŽK)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Obědy: Při delší nepřítomnosti má dítě nárok na oběd pouze 1.den, pak by měla být nepřítomnost nahlášena ve školní jídelně a obědy odhlášeny. Telefon do školní jídelny: 568 606 104 (vedoucí ŠJ p. Zahradníčková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Více zde: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https://valalova.webnode.cz/omlouvani-nepritomnosti/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56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115616" y="612844"/>
            <a:ext cx="72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Pokud písemnou omluvenku budete vytvářet sami, nezapomeňte prosím uvést:</a:t>
            </a: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 </a:t>
            </a: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jméno i příjmení dítěte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Datum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přesný čas odchodu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důvod odchodu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kdo a kdy bude čekat před školou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pokud dítě půjde samo, nezapomeňte uvést, že za dítě přebíráte plný dohled</a:t>
            </a:r>
          </a:p>
          <a:p>
            <a:endParaRPr lang="cs-CZ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  <a:t>Vaše jméno a podpis</a:t>
            </a:r>
          </a:p>
          <a:p>
            <a:b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br>
              <a:rPr lang="cs-CZ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4097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1822B093-645B-873D-3AAD-C8F6F7A377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8" name="Picture 2" descr="Paper box / cartoon vector and illustration, black and white • nálepky na  zeď stín, ilustrace, vektor | myloview.cz">
            <a:extLst>
              <a:ext uri="{FF2B5EF4-FFF2-40B4-BE49-F238E27FC236}">
                <a16:creationId xmlns:a16="http://schemas.microsoft.com/office/drawing/2014/main" id="{C7D6119C-A9B1-4EB6-8F0E-8C8F89A1C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t="3562" r="7743" b="4949"/>
          <a:stretch/>
        </p:blipFill>
        <p:spPr bwMode="auto">
          <a:xfrm>
            <a:off x="5724128" y="5060678"/>
            <a:ext cx="160381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B5B87F2-E0C4-47F9-A1CC-2060F990F964}"/>
              </a:ext>
            </a:extLst>
          </p:cNvPr>
          <p:cNvSpPr txBox="1"/>
          <p:nvPr/>
        </p:nvSpPr>
        <p:spPr>
          <a:xfrm>
            <a:off x="1147307" y="343568"/>
            <a:ext cx="76837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100" dirty="0"/>
              <a:t>STÁLE FUNGUJE NÁŠ </a:t>
            </a:r>
            <a:r>
              <a:rPr lang="cs-CZ" sz="2100" dirty="0">
                <a:highlight>
                  <a:srgbClr val="FFFF00"/>
                </a:highlight>
              </a:rPr>
              <a:t>TEAMS</a:t>
            </a:r>
            <a:r>
              <a:rPr lang="cs-CZ" sz="2100" dirty="0"/>
              <a:t> i </a:t>
            </a:r>
            <a:r>
              <a:rPr lang="cs-CZ" sz="2100" dirty="0">
                <a:highlight>
                  <a:srgbClr val="FFFF00"/>
                </a:highlight>
              </a:rPr>
              <a:t>KRABICE</a:t>
            </a:r>
            <a:r>
              <a:rPr lang="cs-CZ" sz="2100" dirty="0"/>
              <a:t> V ZÁDVEŘÍ ŠKOLY.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E04BF04-DC8F-2B38-F151-DB32130E5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71" y="908720"/>
            <a:ext cx="6764224" cy="399932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FFF25F4-4EAD-99D6-9148-046495CB237C}"/>
              </a:ext>
            </a:extLst>
          </p:cNvPr>
          <p:cNvSpPr txBox="1"/>
          <p:nvPr/>
        </p:nvSpPr>
        <p:spPr>
          <a:xfrm>
            <a:off x="1284993" y="6145100"/>
            <a:ext cx="426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Krabice slouží hlavně v době nepřítomnosti.</a:t>
            </a:r>
          </a:p>
        </p:txBody>
      </p:sp>
    </p:spTree>
    <p:extLst>
      <p:ext uri="{BB962C8B-B14F-4D97-AF65-F5344CB8AC3E}">
        <p14:creationId xmlns:p14="http://schemas.microsoft.com/office/powerpoint/2010/main" val="3661810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flowers-border-powerpoint-templates.jpg">
            <a:extLst>
              <a:ext uri="{FF2B5EF4-FFF2-40B4-BE49-F238E27FC236}">
                <a16:creationId xmlns:a16="http://schemas.microsoft.com/office/drawing/2014/main" id="{9F6BC49E-BE4F-0C11-BF2B-8EA6F1BD11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458245" y="1196752"/>
            <a:ext cx="822750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50" dirty="0"/>
              <a:t>KROUŽKY ZAČÍNAJÍ OD PONDĚLÍ 15. 9.</a:t>
            </a:r>
          </a:p>
          <a:p>
            <a:endParaRPr lang="cs-CZ" sz="4050" dirty="0"/>
          </a:p>
          <a:p>
            <a:r>
              <a:rPr lang="cs-CZ" sz="4050" dirty="0"/>
              <a:t>     NÁBOŽENSTVÍ OD STŘEDY 17. 9. </a:t>
            </a:r>
          </a:p>
          <a:p>
            <a:r>
              <a:rPr lang="cs-CZ" sz="4050" dirty="0"/>
              <a:t>                       </a:t>
            </a:r>
            <a:r>
              <a:rPr lang="cs-CZ" sz="3000" dirty="0"/>
              <a:t>13:15 – 14:00</a:t>
            </a:r>
          </a:p>
        </p:txBody>
      </p:sp>
    </p:spTree>
    <p:extLst>
      <p:ext uri="{BB962C8B-B14F-4D97-AF65-F5344CB8AC3E}">
        <p14:creationId xmlns:p14="http://schemas.microsoft.com/office/powerpoint/2010/main" val="4257199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flowers-border-powerpoint-templates.jpg">
            <a:extLst>
              <a:ext uri="{FF2B5EF4-FFF2-40B4-BE49-F238E27FC236}">
                <a16:creationId xmlns:a16="http://schemas.microsoft.com/office/drawing/2014/main" id="{27ECB5B7-ABE3-D9B0-9156-567D7432F8F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793542"/>
            <a:ext cx="7886700" cy="994172"/>
          </a:xfrm>
        </p:spPr>
        <p:txBody>
          <a:bodyPr/>
          <a:lstStyle/>
          <a:p>
            <a:r>
              <a:rPr lang="cs-CZ" dirty="0"/>
              <a:t>ŠKOLNÍ MLÉKO A OVOCE DO ŠKOL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596243" y="1983921"/>
            <a:ext cx="296946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100" dirty="0"/>
              <a:t>BUDE FUNKOVAT I LETOS: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109" y="2467408"/>
            <a:ext cx="2210889" cy="309919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183006" y="5617798"/>
            <a:ext cx="49950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350" dirty="0"/>
              <a:t>pro každého žáka zdarma                                                                              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710" y="2380080"/>
            <a:ext cx="2049995" cy="3186521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19CADEFC-C93E-1F56-E040-3E9A72207C66}"/>
              </a:ext>
            </a:extLst>
          </p:cNvPr>
          <p:cNvSpPr/>
          <p:nvPr/>
        </p:nvSpPr>
        <p:spPr>
          <a:xfrm rot="20597814">
            <a:off x="4480824" y="5289059"/>
            <a:ext cx="46281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od listopadu???</a:t>
            </a:r>
            <a:endParaRPr lang="cs-CZ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3419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3AF9E65E-317E-27FB-97C3-9A379BF204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Trenéři ve škole | Základní a mateřská škola Lyčkovo náměstí">
            <a:extLst>
              <a:ext uri="{FF2B5EF4-FFF2-40B4-BE49-F238E27FC236}">
                <a16:creationId xmlns:a16="http://schemas.microsoft.com/office/drawing/2014/main" id="{16E9EBFE-F69E-0085-C46E-3AC57BDDB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3971"/>
            <a:ext cx="5272088" cy="222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701CD5D-5DBC-2D4B-8F27-D8772002A24B}"/>
              </a:ext>
            </a:extLst>
          </p:cNvPr>
          <p:cNvSpPr txBox="1"/>
          <p:nvPr/>
        </p:nvSpPr>
        <p:spPr>
          <a:xfrm>
            <a:off x="335972" y="2204864"/>
            <a:ext cx="8472055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100" dirty="0"/>
              <a:t>Je to akce placená městem pro všechny třebíčské základky, kdy jednou za týden (u </a:t>
            </a:r>
            <a:r>
              <a:rPr lang="cs-CZ" sz="2100" b="1" dirty="0"/>
              <a:t>ve středu</a:t>
            </a:r>
            <a:r>
              <a:rPr lang="cs-CZ" sz="2100" dirty="0"/>
              <a:t>) přijde do druhé třídy trenér a povede společně s učitelkou TV.</a:t>
            </a:r>
          </a:p>
        </p:txBody>
      </p:sp>
      <p:pic>
        <p:nvPicPr>
          <p:cNvPr id="5" name="Obrázek 4" descr="Obsah obrázku text, snímek obrazovky, Barevnost, software&#10;&#10;Obsah generovaný pomocí AI může být nesprávný.">
            <a:extLst>
              <a:ext uri="{FF2B5EF4-FFF2-40B4-BE49-F238E27FC236}">
                <a16:creationId xmlns:a16="http://schemas.microsoft.com/office/drawing/2014/main" id="{607747B4-8EAE-308E-D019-414D67F4C3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656"/>
            <a:ext cx="9144000" cy="3324373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23886BC2-97F6-29DD-BD86-9F4E6641F772}"/>
              </a:ext>
            </a:extLst>
          </p:cNvPr>
          <p:cNvSpPr/>
          <p:nvPr/>
        </p:nvSpPr>
        <p:spPr>
          <a:xfrm rot="764145">
            <a:off x="6684045" y="930145"/>
            <a:ext cx="1744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24. 9</a:t>
            </a:r>
            <a:r>
              <a:rPr lang="cs-CZ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cs-CZ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659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E2F4509D-B39D-B6A2-AD92-7F4E6BA037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2086792" y="1092381"/>
            <a:ext cx="38442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000" dirty="0"/>
              <a:t>PLATBA NA ÚČET ŠKOLY</a:t>
            </a:r>
          </a:p>
        </p:txBody>
      </p:sp>
      <p:sp>
        <p:nvSpPr>
          <p:cNvPr id="3" name="TextovéPole 2"/>
          <p:cNvSpPr txBox="1"/>
          <p:nvPr/>
        </p:nvSpPr>
        <p:spPr>
          <a:xfrm rot="19871620">
            <a:off x="-253571" y="2035325"/>
            <a:ext cx="4086632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100" dirty="0"/>
              <a:t>           </a:t>
            </a:r>
            <a:r>
              <a:rPr lang="cs-CZ" sz="2100" b="1" dirty="0">
                <a:solidFill>
                  <a:srgbClr val="FF0000"/>
                </a:solidFill>
              </a:rPr>
              <a:t>VARIABILNÍ SYMBOL</a:t>
            </a:r>
          </a:p>
          <a:p>
            <a:r>
              <a:rPr lang="cs-CZ" sz="1350" dirty="0">
                <a:solidFill>
                  <a:srgbClr val="FF0000"/>
                </a:solidFill>
              </a:rPr>
              <a:t>JE PRO VAŠE DÍTĚ PO CELOU ŠKOLNÍ DOCHÁZKU STEJNÝ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6BAAB6E-A219-53D5-B505-652E416CCDD2}"/>
              </a:ext>
            </a:extLst>
          </p:cNvPr>
          <p:cNvSpPr txBox="1"/>
          <p:nvPr/>
        </p:nvSpPr>
        <p:spPr>
          <a:xfrm>
            <a:off x="1709130" y="2637270"/>
            <a:ext cx="7155873" cy="516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  <a:tabLst>
                <a:tab pos="3851910" algn="l"/>
              </a:tabLst>
            </a:pPr>
            <a:r>
              <a:rPr lang="cs-CZ" sz="27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Platba školní družiny: č. </a:t>
            </a:r>
            <a:r>
              <a:rPr lang="cs-CZ" sz="2700" dirty="0" err="1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ú.</a:t>
            </a:r>
            <a:r>
              <a:rPr lang="cs-CZ" sz="27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700" dirty="0">
                <a:solidFill>
                  <a:srgbClr val="051723"/>
                </a:solidFill>
                <a:latin typeface="Ubuntu" panose="020B05040306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237667620/0300</a:t>
            </a:r>
            <a:r>
              <a:rPr lang="cs-CZ" sz="27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</a:t>
            </a:r>
            <a:endParaRPr lang="cs-CZ" sz="27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6F62564-13E5-45CE-0272-D29C468F85E9}"/>
              </a:ext>
            </a:extLst>
          </p:cNvPr>
          <p:cNvSpPr txBox="1"/>
          <p:nvPr/>
        </p:nvSpPr>
        <p:spPr>
          <a:xfrm>
            <a:off x="1724854" y="3230172"/>
            <a:ext cx="6837218" cy="520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tabLst>
                <a:tab pos="3851910" algn="l"/>
              </a:tabLst>
            </a:pPr>
            <a:r>
              <a:rPr lang="cs-CZ" sz="27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Platba stravování: č. </a:t>
            </a:r>
            <a:r>
              <a:rPr lang="cs-CZ" sz="2700" dirty="0" err="1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ú.</a:t>
            </a:r>
            <a:r>
              <a:rPr lang="cs-CZ" sz="27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237705762/0300                   </a:t>
            </a:r>
            <a:endParaRPr lang="cs-CZ" sz="27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A63B02D-AF11-36DD-5548-E7822F748A1C}"/>
              </a:ext>
            </a:extLst>
          </p:cNvPr>
          <p:cNvSpPr txBox="1"/>
          <p:nvPr/>
        </p:nvSpPr>
        <p:spPr>
          <a:xfrm>
            <a:off x="1039054" y="4549249"/>
            <a:ext cx="7474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/>
              <a:t>PLATBA NA ÚČET TRANSPARENTNÍ ÚČET TŘÍDY</a:t>
            </a:r>
          </a:p>
        </p:txBody>
      </p:sp>
      <p:pic>
        <p:nvPicPr>
          <p:cNvPr id="3074" name="Picture 2" descr="Money Pay Me Sticker by Nový start">
            <a:extLst>
              <a:ext uri="{FF2B5EF4-FFF2-40B4-BE49-F238E27FC236}">
                <a16:creationId xmlns:a16="http://schemas.microsoft.com/office/drawing/2014/main" id="{811ECF30-9B0D-3601-699C-F28B18081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005" y="663301"/>
            <a:ext cx="2020266" cy="197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F0A56E96-7A31-2372-4879-B8F75EDAFD4A}"/>
              </a:ext>
            </a:extLst>
          </p:cNvPr>
          <p:cNvSpPr txBox="1"/>
          <p:nvPr/>
        </p:nvSpPr>
        <p:spPr>
          <a:xfrm>
            <a:off x="2718955" y="5080165"/>
            <a:ext cx="4634345" cy="520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tabLst>
                <a:tab pos="3851910" algn="l"/>
              </a:tabLst>
            </a:pPr>
            <a:r>
              <a:rPr lang="cs-CZ" sz="2700" b="1" dirty="0">
                <a:solidFill>
                  <a:srgbClr val="0070C0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345624492/0300 ČSOB</a:t>
            </a:r>
            <a:endParaRPr lang="cs-CZ" sz="2700" dirty="0">
              <a:solidFill>
                <a:srgbClr val="0070C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398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C4E89-BC49-3370-26FA-B48689700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F046CF74-8E04-0127-62D7-56EA56B3375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3ED0435-D008-DACB-2259-D4B38448C6F5}"/>
              </a:ext>
            </a:extLst>
          </p:cNvPr>
          <p:cNvSpPr txBox="1"/>
          <p:nvPr/>
        </p:nvSpPr>
        <p:spPr>
          <a:xfrm>
            <a:off x="2483768" y="188640"/>
            <a:ext cx="3794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400" dirty="0"/>
              <a:t>A TEĎ NOVINKY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9EED06D-42FA-17F0-4E4C-F6AEA8002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886" y="1114808"/>
            <a:ext cx="3760711" cy="550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25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AF201-3176-F42B-923B-78C162445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AE014D87-42C7-E8D8-F929-079E2EDDE4E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Obrázek 4" descr="Obsah obrázku text, papír, Papírový výrobek, obálka&#10;&#10;Obsah generovaný pomocí AI může být nesprávný.">
            <a:extLst>
              <a:ext uri="{FF2B5EF4-FFF2-40B4-BE49-F238E27FC236}">
                <a16:creationId xmlns:a16="http://schemas.microsoft.com/office/drawing/2014/main" id="{7EC35D56-C4D1-9AB6-85AC-1DF9CE6286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t="5265" r="4262"/>
          <a:stretch>
            <a:fillRect/>
          </a:stretch>
        </p:blipFill>
        <p:spPr>
          <a:xfrm rot="5400000">
            <a:off x="901314" y="1340768"/>
            <a:ext cx="5469164" cy="417646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21E4C04-8F45-BFE2-C1C5-3E1962153539}"/>
              </a:ext>
            </a:extLst>
          </p:cNvPr>
          <p:cNvSpPr txBox="1"/>
          <p:nvPr/>
        </p:nvSpPr>
        <p:spPr>
          <a:xfrm>
            <a:off x="5868144" y="5373216"/>
            <a:ext cx="2279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/>
              <a:t>1X ZA MĚSÍC</a:t>
            </a:r>
          </a:p>
        </p:txBody>
      </p:sp>
    </p:spTree>
    <p:extLst>
      <p:ext uri="{BB962C8B-B14F-4D97-AF65-F5344CB8AC3E}">
        <p14:creationId xmlns:p14="http://schemas.microsoft.com/office/powerpoint/2010/main" val="3628580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66A89-A8EB-DB67-9567-3B01C267B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lowers-border-powerpoint-templates.jpg">
            <a:extLst>
              <a:ext uri="{FF2B5EF4-FFF2-40B4-BE49-F238E27FC236}">
                <a16:creationId xmlns:a16="http://schemas.microsoft.com/office/drawing/2014/main" id="{EA681E2C-2BD0-A5E4-D2CF-66F153F5EC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rázek 3" descr="Obsah obrázku text, rukopis, Obdélník, papírnictví / kancelářské potřeby&#10;&#10;Obsah generovaný pomocí AI může být nesprávný.">
            <a:extLst>
              <a:ext uri="{FF2B5EF4-FFF2-40B4-BE49-F238E27FC236}">
                <a16:creationId xmlns:a16="http://schemas.microsoft.com/office/drawing/2014/main" id="{7E659F60-88FA-9654-DF37-3D9569023A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4" b="3347"/>
          <a:stretch>
            <a:fillRect/>
          </a:stretch>
        </p:blipFill>
        <p:spPr>
          <a:xfrm>
            <a:off x="1979712" y="764704"/>
            <a:ext cx="4840002" cy="590465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96CA337-4781-6FEB-D1E9-63D73378C3D1}"/>
              </a:ext>
            </a:extLst>
          </p:cNvPr>
          <p:cNvSpPr txBox="1"/>
          <p:nvPr/>
        </p:nvSpPr>
        <p:spPr>
          <a:xfrm>
            <a:off x="2699792" y="-71094"/>
            <a:ext cx="3042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dirty="0"/>
              <a:t>PORTFOLIO</a:t>
            </a:r>
          </a:p>
        </p:txBody>
      </p:sp>
    </p:spTree>
    <p:extLst>
      <p:ext uri="{BB962C8B-B14F-4D97-AF65-F5344CB8AC3E}">
        <p14:creationId xmlns:p14="http://schemas.microsoft.com/office/powerpoint/2010/main" val="1087058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694"/>
            <a:ext cx="9144000" cy="6858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567127" y="146544"/>
            <a:ext cx="3028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ČTENÁŘSKÁ VÝZVA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079612" y="2342666"/>
            <a:ext cx="69847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Za každou přečtenou knihu a vyplněný list (</a:t>
            </a:r>
            <a:r>
              <a:rPr lang="cs-CZ" dirty="0">
                <a:latin typeface="Calibri" pitchFamily="34" charset="0"/>
                <a:ea typeface="Calibri" pitchFamily="34" charset="0"/>
                <a:cs typeface="Calibri" pitchFamily="34" charset="0"/>
              </a:rPr>
              <a:t>Čtenářský list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) se</a:t>
            </a:r>
            <a:r>
              <a:rPr kumimoji="0" lang="cs-CZ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dostává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cs-CZ" dirty="0">
                <a:latin typeface="Calibri" pitchFamily="34" charset="0"/>
                <a:ea typeface="Calibri" pitchFamily="34" charset="0"/>
                <a:cs typeface="Calibri" pitchFamily="34" charset="0"/>
              </a:rPr>
              <a:t>prsten čtenáře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 Záznam o přečtené knize se vloží do desek Moje </a:t>
            </a:r>
            <a:r>
              <a:rPr lang="cs-CZ" dirty="0">
                <a:latin typeface="Calibri" pitchFamily="34" charset="0"/>
                <a:ea typeface="Calibri" pitchFamily="34" charset="0"/>
                <a:cs typeface="Calibri" pitchFamily="34" charset="0"/>
              </a:rPr>
              <a:t>čtenářská výzva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 odevzdá paní učitelce. Nezapomenout na krásu písma a pěkné kreslení.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D703ACE-E58F-FD38-E485-49384B404CA9}"/>
              </a:ext>
            </a:extLst>
          </p:cNvPr>
          <p:cNvSpPr txBox="1"/>
          <p:nvPr/>
        </p:nvSpPr>
        <p:spPr>
          <a:xfrm rot="20712599">
            <a:off x="4094600" y="1004470"/>
            <a:ext cx="4647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/>
              <a:t>PRSTEN ČTENÁŘE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07EA29B-8FBD-AFD4-D5A6-297210F4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52" y="752803"/>
            <a:ext cx="1360780" cy="136078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31203AF-E580-03DC-ABE6-6C549EE2B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388" y="3597641"/>
            <a:ext cx="2138866" cy="308817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D77CFDF-788B-C6F1-B662-19DC45DA0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143" y="3552150"/>
            <a:ext cx="2031984" cy="313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4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222DC-E4D4-CF00-15F2-2DE38D31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AEAF8088-F967-FBF4-6FAE-42C1464D46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Cisco Webex představil inovace – vyšší kapacitu přenosů i ...">
            <a:extLst>
              <a:ext uri="{FF2B5EF4-FFF2-40B4-BE49-F238E27FC236}">
                <a16:creationId xmlns:a16="http://schemas.microsoft.com/office/drawing/2014/main" id="{AD73BF05-C24D-69BC-6956-2C20C71937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>
            <a:extLst>
              <a:ext uri="{FF2B5EF4-FFF2-40B4-BE49-F238E27FC236}">
                <a16:creationId xmlns:a16="http://schemas.microsoft.com/office/drawing/2014/main" id="{46E82FBE-9FB2-F03F-8B85-FC9EBD21F4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D8E8F1F-975E-590C-5289-53B8C1B66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8984"/>
            <a:ext cx="2808312" cy="196297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3C4DE13-76B9-9F2E-A3F8-460E74595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10" y="1808361"/>
            <a:ext cx="3790890" cy="38530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6DD8E9E-6EAC-1EE0-3DBE-D0AEBA67D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053" y="2913068"/>
            <a:ext cx="3796509" cy="37562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1864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Cisco Webex představil inovace – vyšší kapacitu přenosů i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971600" y="116632"/>
            <a:ext cx="74982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 tomto školním roce si začneme vytvářet LAPBOOKY. </a:t>
            </a:r>
            <a:r>
              <a:rPr lang="cs-CZ" dirty="0" err="1"/>
              <a:t>Lapbooky</a:t>
            </a:r>
            <a:r>
              <a:rPr lang="cs-CZ" dirty="0"/>
              <a:t> se pak budou </a:t>
            </a:r>
          </a:p>
          <a:p>
            <a:r>
              <a:rPr lang="cs-CZ" dirty="0"/>
              <a:t>využívat během učení (Bude možno do nich nahlédnout. Budeme si je </a:t>
            </a:r>
          </a:p>
          <a:p>
            <a:r>
              <a:rPr lang="cs-CZ" dirty="0"/>
              <a:t>schovávat a můžeme s nimi pracovat i ve vyšších ročnících. </a:t>
            </a:r>
          </a:p>
          <a:p>
            <a:r>
              <a:rPr lang="cs-CZ" dirty="0"/>
              <a:t>Ze začátku budu pomáhat. Postupně až se to naučíme, budou děti tvořit samy.</a:t>
            </a:r>
          </a:p>
          <a:p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1259632" y="1412776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err="1"/>
              <a:t>Lapbook</a:t>
            </a:r>
            <a:r>
              <a:rPr lang="cs-CZ" b="1" dirty="0"/>
              <a:t> je „kniha“, složená z mnoha interaktivních prvků (skládaček), které spojuje společné téma. Jednotlivé části této „knihy“ obsahují důležité a zajímavé informace k tématu, které se děti učí. Název je odvozen od slov LAP = klín a BOOK = kniha, tedy „kniha do klína“.</a:t>
            </a:r>
            <a:endParaRPr lang="cs-CZ" dirty="0"/>
          </a:p>
          <a:p>
            <a:r>
              <a:rPr lang="cs-CZ" dirty="0"/>
              <a:t> </a:t>
            </a:r>
          </a:p>
        </p:txBody>
      </p:sp>
      <p:pic>
        <p:nvPicPr>
          <p:cNvPr id="3" name="Obrázek 2" descr="Obsah obrázku text, papírnictví / kancelářské potřeby, Obdélník, papír&#10;&#10;Obsah generovaný pomocí AI může být nesprávný.">
            <a:extLst>
              <a:ext uri="{FF2B5EF4-FFF2-40B4-BE49-F238E27FC236}">
                <a16:creationId xmlns:a16="http://schemas.microsoft.com/office/drawing/2014/main" id="{95717271-4DA4-C6F0-F509-7DB17AE5D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7766" b="3965"/>
          <a:stretch>
            <a:fillRect/>
          </a:stretch>
        </p:blipFill>
        <p:spPr>
          <a:xfrm>
            <a:off x="1151081" y="3167102"/>
            <a:ext cx="2369975" cy="2998202"/>
          </a:xfrm>
          <a:prstGeom prst="rect">
            <a:avLst/>
          </a:prstGeom>
        </p:spPr>
      </p:pic>
      <p:pic>
        <p:nvPicPr>
          <p:cNvPr id="6" name="Obrázek 5" descr="Obsah obrázku text, rukopis, Nalepovací papírek, Obdélník&#10;&#10;Obsah generovaný pomocí AI může být nesprávný.">
            <a:extLst>
              <a:ext uri="{FF2B5EF4-FFF2-40B4-BE49-F238E27FC236}">
                <a16:creationId xmlns:a16="http://schemas.microsoft.com/office/drawing/2014/main" id="{0E4EEBB8-E02A-80B6-F85A-DF56325F12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2" b="5481"/>
          <a:stretch>
            <a:fillRect/>
          </a:stretch>
        </p:blipFill>
        <p:spPr>
          <a:xfrm>
            <a:off x="3571549" y="3509128"/>
            <a:ext cx="4423195" cy="299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99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DCC57-6138-9848-2744-B9E87E0D3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AC446E2E-7125-DF48-8F93-F585FC2151A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Cisco Webex představil inovace – vyšší kapacitu přenosů i ...">
            <a:extLst>
              <a:ext uri="{FF2B5EF4-FFF2-40B4-BE49-F238E27FC236}">
                <a16:creationId xmlns:a16="http://schemas.microsoft.com/office/drawing/2014/main" id="{8836E6F3-8268-6AE3-7A5E-7792BFA839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>
            <a:extLst>
              <a:ext uri="{FF2B5EF4-FFF2-40B4-BE49-F238E27FC236}">
                <a16:creationId xmlns:a16="http://schemas.microsoft.com/office/drawing/2014/main" id="{0F0D169E-0005-C8EF-898C-E3573680EF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1812EFA-F1DC-66E8-01D1-C1FC7FF2003C}"/>
              </a:ext>
            </a:extLst>
          </p:cNvPr>
          <p:cNvSpPr txBox="1"/>
          <p:nvPr/>
        </p:nvSpPr>
        <p:spPr>
          <a:xfrm>
            <a:off x="1763688" y="566678"/>
            <a:ext cx="53613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0" dirty="0"/>
              <a:t>  TŘÍDNÍ FOND</a:t>
            </a:r>
          </a:p>
          <a:p>
            <a:endParaRPr lang="cs-CZ" sz="6000" dirty="0"/>
          </a:p>
          <a:p>
            <a:r>
              <a:rPr lang="cs-CZ" sz="6000" dirty="0"/>
              <a:t>VÝLETOVÝ FOND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578362D-D651-EDD7-D9DD-3641FF4D4A2B}"/>
              </a:ext>
            </a:extLst>
          </p:cNvPr>
          <p:cNvSpPr txBox="1"/>
          <p:nvPr/>
        </p:nvSpPr>
        <p:spPr>
          <a:xfrm>
            <a:off x="2118164" y="3811012"/>
            <a:ext cx="4652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hlinkClick r:id="rId3"/>
              </a:rPr>
              <a:t>https://valalova.webnode.cz/tridni-fond/</a:t>
            </a:r>
            <a:endParaRPr lang="cs-CZ" dirty="0"/>
          </a:p>
          <a:p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71C981C-6E0E-98EB-5DA5-BA319F6C5DC9}"/>
              </a:ext>
            </a:extLst>
          </p:cNvPr>
          <p:cNvSpPr txBox="1"/>
          <p:nvPr/>
        </p:nvSpPr>
        <p:spPr>
          <a:xfrm>
            <a:off x="1259632" y="5275659"/>
            <a:ext cx="68066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0" dirty="0"/>
              <a:t>INFO Z RADY RODIČŮ</a:t>
            </a:r>
          </a:p>
        </p:txBody>
      </p:sp>
    </p:spTree>
    <p:extLst>
      <p:ext uri="{BB962C8B-B14F-4D97-AF65-F5344CB8AC3E}">
        <p14:creationId xmlns:p14="http://schemas.microsoft.com/office/powerpoint/2010/main" val="3488046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BC519-28D0-CC15-66BD-10AA572D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2CB1291D-7276-37DF-2044-86CB89D89A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076"/>
            <a:ext cx="9144000" cy="6858000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1028" name="AutoShape 4" descr="Cisco Webex představil inovace – vyšší kapacitu přenosů i ...">
            <a:extLst>
              <a:ext uri="{FF2B5EF4-FFF2-40B4-BE49-F238E27FC236}">
                <a16:creationId xmlns:a16="http://schemas.microsoft.com/office/drawing/2014/main" id="{30BB11C2-35B4-E331-8BCA-E6EAFF73E4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>
            <a:extLst>
              <a:ext uri="{FF2B5EF4-FFF2-40B4-BE49-F238E27FC236}">
                <a16:creationId xmlns:a16="http://schemas.microsoft.com/office/drawing/2014/main" id="{C6EF4A20-80D5-76DD-4F1A-F1556512C8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1C399A7-2B34-AC05-F266-6FD3654C735F}"/>
              </a:ext>
            </a:extLst>
          </p:cNvPr>
          <p:cNvSpPr/>
          <p:nvPr/>
        </p:nvSpPr>
        <p:spPr>
          <a:xfrm>
            <a:off x="148897" y="229804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POZVÁNKA – středa 24. 9. </a:t>
            </a:r>
            <a:endParaRPr lang="cs-CZ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2" descr="Může jít o obrázek text, kde se píše NOVÁZASCENTRA NOVÁ ZAS CENTRA 2025 Mα 福新聞 청m Step Step Začit spolu">
            <a:extLst>
              <a:ext uri="{FF2B5EF4-FFF2-40B4-BE49-F238E27FC236}">
                <a16:creationId xmlns:a16="http://schemas.microsoft.com/office/drawing/2014/main" id="{770240BB-25A5-E6EF-8E25-1D4D7031C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024" y="1213327"/>
            <a:ext cx="5655280" cy="56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052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923EC-1114-82D5-AABD-4B1D7F8D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>
            <a:extLst>
              <a:ext uri="{FF2B5EF4-FFF2-40B4-BE49-F238E27FC236}">
                <a16:creationId xmlns:a16="http://schemas.microsoft.com/office/drawing/2014/main" id="{1E2949B8-2710-2C1A-5CD3-3138841172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6632"/>
            <a:ext cx="9144000" cy="6858000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1028" name="AutoShape 4" descr="Cisco Webex představil inovace – vyšší kapacitu přenosů i ...">
            <a:extLst>
              <a:ext uri="{FF2B5EF4-FFF2-40B4-BE49-F238E27FC236}">
                <a16:creationId xmlns:a16="http://schemas.microsoft.com/office/drawing/2014/main" id="{59F06BBD-7961-ED0B-4F53-8E370338BE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>
            <a:extLst>
              <a:ext uri="{FF2B5EF4-FFF2-40B4-BE49-F238E27FC236}">
                <a16:creationId xmlns:a16="http://schemas.microsoft.com/office/drawing/2014/main" id="{E257DDA4-EA80-0E15-7393-DEA026E0DE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F6E6FB8-E2B1-B10D-9DF0-4644FF10D745}"/>
              </a:ext>
            </a:extLst>
          </p:cNvPr>
          <p:cNvSpPr/>
          <p:nvPr/>
        </p:nvSpPr>
        <p:spPr>
          <a:xfrm>
            <a:off x="155575" y="764704"/>
            <a:ext cx="85689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 VE TŘÍDĚ ZAČÍT SPOLU</a:t>
            </a:r>
          </a:p>
          <a:p>
            <a:pPr algn="ctr"/>
            <a:r>
              <a:rPr lang="cs-CZ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20. 10. </a:t>
            </a:r>
            <a:endParaRPr lang="cs-CZ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Začít spolu | Moderní výukový program pro mateřské a základní školy">
            <a:extLst>
              <a:ext uri="{FF2B5EF4-FFF2-40B4-BE49-F238E27FC236}">
                <a16:creationId xmlns:a16="http://schemas.microsoft.com/office/drawing/2014/main" id="{45C0AEA4-552C-AB19-7F2F-DC017165F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71636"/>
            <a:ext cx="3073023" cy="334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038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lowers-border-powerpoint-templ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Cisco Webex představil inovace – vyšší kapacitu přenosů i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30" name="AutoShape 6" descr="Cisco Webex představil inovace – vyšší kapacitu přenosů i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1329617" y="144610"/>
            <a:ext cx="68748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i="1" dirty="0">
                <a:solidFill>
                  <a:srgbClr val="C00000"/>
                </a:solidFill>
              </a:rPr>
              <a:t>TĚŠÍM SE NA SPOLUPRÁCI </a:t>
            </a:r>
          </a:p>
          <a:p>
            <a:r>
              <a:rPr lang="cs-CZ" sz="4800" b="1" i="1" dirty="0">
                <a:solidFill>
                  <a:srgbClr val="C00000"/>
                </a:solidFill>
              </a:rPr>
              <a:t>     VE ŠKOLNÍM ROCE </a:t>
            </a:r>
          </a:p>
          <a:p>
            <a:r>
              <a:rPr lang="cs-CZ" sz="4800" b="1" i="1" dirty="0">
                <a:solidFill>
                  <a:srgbClr val="C00000"/>
                </a:solidFill>
              </a:rPr>
              <a:t>            2025/2026.</a:t>
            </a:r>
          </a:p>
        </p:txBody>
      </p:sp>
      <p:pic>
        <p:nvPicPr>
          <p:cNvPr id="6146" name="Picture 2" descr="400+ Free Funny Flowers &amp; Flower animated GIFs and Stickers - Pixabay">
            <a:extLst>
              <a:ext uri="{FF2B5EF4-FFF2-40B4-BE49-F238E27FC236}">
                <a16:creationId xmlns:a16="http://schemas.microsoft.com/office/drawing/2014/main" id="{4B3D66AD-4D85-D4B3-0280-585C9F8AE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691" y="2305802"/>
            <a:ext cx="4726617" cy="455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89913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1146</Words>
  <Application>Microsoft Office PowerPoint</Application>
  <PresentationFormat>Předvádění na obrazovce (4:3)</PresentationFormat>
  <Paragraphs>219</Paragraphs>
  <Slides>35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2" baseType="lpstr">
      <vt:lpstr>Aptos</vt:lpstr>
      <vt:lpstr>Arial</vt:lpstr>
      <vt:lpstr>Arial Black</vt:lpstr>
      <vt:lpstr>Calibri</vt:lpstr>
      <vt:lpstr>Tahoma</vt:lpstr>
      <vt:lpstr>Ubuntu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ŠKOLNÍ MLÉKO A OVOCE DO ŠKOL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Ivana Válalová</cp:lastModifiedBy>
  <cp:revision>37</cp:revision>
  <cp:lastPrinted>2025-09-09T11:57:12Z</cp:lastPrinted>
  <dcterms:created xsi:type="dcterms:W3CDTF">2020-08-11T13:54:36Z</dcterms:created>
  <dcterms:modified xsi:type="dcterms:W3CDTF">2025-09-09T11:57:15Z</dcterms:modified>
</cp:coreProperties>
</file>